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13"/>
  </p:notesMasterIdLst>
  <p:handoutMasterIdLst>
    <p:handoutMasterId r:id="rId14"/>
  </p:handoutMasterIdLst>
  <p:sldIdLst>
    <p:sldId id="582" r:id="rId2"/>
    <p:sldId id="608" r:id="rId3"/>
    <p:sldId id="605" r:id="rId4"/>
    <p:sldId id="627" r:id="rId5"/>
    <p:sldId id="633" r:id="rId6"/>
    <p:sldId id="629" r:id="rId7"/>
    <p:sldId id="634" r:id="rId8"/>
    <p:sldId id="341" r:id="rId9"/>
    <p:sldId id="631" r:id="rId10"/>
    <p:sldId id="583" r:id="rId11"/>
    <p:sldId id="632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, Richard (ryanrj)" initials="RR(" lastIdx="31" clrIdx="0">
    <p:extLst>
      <p:ext uri="{19B8F6BF-5375-455C-9EA6-DF929625EA0E}">
        <p15:presenceInfo xmlns:p15="http://schemas.microsoft.com/office/powerpoint/2012/main" userId="S-1-5-21-1757981266-1383384898-725345543-43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44B"/>
    <a:srgbClr val="FF0000"/>
    <a:srgbClr val="006600"/>
    <a:srgbClr val="FF0066"/>
    <a:srgbClr val="A78011"/>
    <a:srgbClr val="FFFFFF"/>
    <a:srgbClr val="71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3269" autoAdjust="0"/>
  </p:normalViewPr>
  <p:slideViewPr>
    <p:cSldViewPr>
      <p:cViewPr varScale="1">
        <p:scale>
          <a:sx n="99" d="100"/>
          <a:sy n="99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00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9" y="0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00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00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9" y="8829675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002" eaLnBrk="1" hangingPunct="1">
              <a:defRPr sz="1200"/>
            </a:lvl1pPr>
          </a:lstStyle>
          <a:p>
            <a:pPr>
              <a:defRPr/>
            </a:pPr>
            <a:fld id="{2E2870FA-A952-4DCE-9648-F78B3E7F9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00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9" y="0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00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31"/>
            <a:ext cx="560832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00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9" y="8829675"/>
            <a:ext cx="303837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002" eaLnBrk="1" hangingPunct="1">
              <a:defRPr sz="1200"/>
            </a:lvl1pPr>
          </a:lstStyle>
          <a:p>
            <a:pPr>
              <a:defRPr/>
            </a:pPr>
            <a:fld id="{3625B3A5-9720-4855-A9E5-9403B175E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21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10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002">
              <a:defRPr>
                <a:solidFill>
                  <a:schemeClr val="tx1"/>
                </a:solidFill>
                <a:latin typeface="Arial" charset="0"/>
              </a:defRPr>
            </a:lvl1pPr>
            <a:lvl2pPr marL="742732" indent="-285666" defTabSz="930002">
              <a:defRPr>
                <a:solidFill>
                  <a:schemeClr val="tx1"/>
                </a:solidFill>
                <a:latin typeface="Arial" charset="0"/>
              </a:defRPr>
            </a:lvl2pPr>
            <a:lvl3pPr marL="1142666" indent="-228534" defTabSz="930002">
              <a:defRPr>
                <a:solidFill>
                  <a:schemeClr val="tx1"/>
                </a:solidFill>
                <a:latin typeface="Arial" charset="0"/>
              </a:defRPr>
            </a:lvl3pPr>
            <a:lvl4pPr marL="1599731" indent="-228534" defTabSz="930002">
              <a:defRPr>
                <a:solidFill>
                  <a:schemeClr val="tx1"/>
                </a:solidFill>
                <a:latin typeface="Arial" charset="0"/>
              </a:defRPr>
            </a:lvl4pPr>
            <a:lvl5pPr marL="2056798" indent="-228534" defTabSz="930002">
              <a:defRPr>
                <a:solidFill>
                  <a:schemeClr val="tx1"/>
                </a:solidFill>
                <a:latin typeface="Arial" charset="0"/>
              </a:defRPr>
            </a:lvl5pPr>
            <a:lvl6pPr marL="2513864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29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6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1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aseline="0" dirty="0"/>
              <a:t>-Safe disposal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2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7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-clean supplies means less complications for people who enter recovery, less burden on system – </a:t>
            </a:r>
            <a:r>
              <a:rPr lang="en-US" baseline="0" dirty="0" err="1"/>
              <a:t>preg</a:t>
            </a:r>
            <a:r>
              <a:rPr lang="en-US" baseline="0" dirty="0"/>
              <a:t> tests, first aid kits, condoms, feminine hygiene products</a:t>
            </a:r>
          </a:p>
          <a:p>
            <a:r>
              <a:rPr lang="en-US" baseline="0" dirty="0"/>
              <a:t>-safe sharp disposal, overdose reversal, education, testing</a:t>
            </a:r>
          </a:p>
          <a:p>
            <a:r>
              <a:rPr lang="en-US" baseline="0" dirty="0"/>
              <a:t>-HIV, </a:t>
            </a:r>
            <a:r>
              <a:rPr lang="en-US" baseline="0" dirty="0" err="1"/>
              <a:t>Hep</a:t>
            </a:r>
            <a:r>
              <a:rPr lang="en-US" baseline="0" dirty="0"/>
              <a:t> C, Local infections, sepsis, endo </a:t>
            </a:r>
            <a:r>
              <a:rPr lang="en-US" baseline="0" dirty="0" err="1"/>
              <a:t>carditits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7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5B3A5-9720-4855-A9E5-9403B175E2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3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002">
              <a:defRPr>
                <a:solidFill>
                  <a:schemeClr val="tx1"/>
                </a:solidFill>
                <a:latin typeface="Arial" charset="0"/>
              </a:defRPr>
            </a:lvl1pPr>
            <a:lvl2pPr marL="742732" indent="-285666" defTabSz="930002">
              <a:defRPr>
                <a:solidFill>
                  <a:schemeClr val="tx1"/>
                </a:solidFill>
                <a:latin typeface="Arial" charset="0"/>
              </a:defRPr>
            </a:lvl2pPr>
            <a:lvl3pPr marL="1142666" indent="-228534" defTabSz="930002">
              <a:defRPr>
                <a:solidFill>
                  <a:schemeClr val="tx1"/>
                </a:solidFill>
                <a:latin typeface="Arial" charset="0"/>
              </a:defRPr>
            </a:lvl3pPr>
            <a:lvl4pPr marL="1599731" indent="-228534" defTabSz="930002">
              <a:defRPr>
                <a:solidFill>
                  <a:schemeClr val="tx1"/>
                </a:solidFill>
                <a:latin typeface="Arial" charset="0"/>
              </a:defRPr>
            </a:lvl4pPr>
            <a:lvl5pPr marL="2056798" indent="-228534" defTabSz="930002">
              <a:defRPr>
                <a:solidFill>
                  <a:schemeClr val="tx1"/>
                </a:solidFill>
                <a:latin typeface="Arial" charset="0"/>
              </a:defRPr>
            </a:lvl5pPr>
            <a:lvl6pPr marL="2513864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29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6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1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aseline="0" dirty="0"/>
              <a:t>-Safe disposal locations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002">
              <a:defRPr>
                <a:solidFill>
                  <a:schemeClr val="tx1"/>
                </a:solidFill>
                <a:latin typeface="Arial" charset="0"/>
              </a:defRPr>
            </a:lvl1pPr>
            <a:lvl2pPr marL="742732" indent="-285666" defTabSz="930002">
              <a:defRPr>
                <a:solidFill>
                  <a:schemeClr val="tx1"/>
                </a:solidFill>
                <a:latin typeface="Arial" charset="0"/>
              </a:defRPr>
            </a:lvl2pPr>
            <a:lvl3pPr marL="1142666" indent="-228534" defTabSz="930002">
              <a:defRPr>
                <a:solidFill>
                  <a:schemeClr val="tx1"/>
                </a:solidFill>
                <a:latin typeface="Arial" charset="0"/>
              </a:defRPr>
            </a:lvl3pPr>
            <a:lvl4pPr marL="1599731" indent="-228534" defTabSz="930002">
              <a:defRPr>
                <a:solidFill>
                  <a:schemeClr val="tx1"/>
                </a:solidFill>
                <a:latin typeface="Arial" charset="0"/>
              </a:defRPr>
            </a:lvl4pPr>
            <a:lvl5pPr marL="2056798" indent="-228534" defTabSz="930002">
              <a:defRPr>
                <a:solidFill>
                  <a:schemeClr val="tx1"/>
                </a:solidFill>
                <a:latin typeface="Arial" charset="0"/>
              </a:defRPr>
            </a:lvl5pPr>
            <a:lvl6pPr marL="2513864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29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6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1" indent="-228534" defTabSz="930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B0C53-ADB8-4ECB-9B82-945B203584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aseline="0" dirty="0"/>
              <a:t>-Safe disposal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2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7000" r="46089" b="1466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7000" r="46089" b="14667"/>
          <a:stretch/>
        </p:blipFill>
        <p:spPr bwMode="auto">
          <a:xfrm>
            <a:off x="0" y="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3"/>
            <a:ext cx="12192000" cy="6858001"/>
            <a:chOff x="0" y="0"/>
            <a:chExt cx="9144000" cy="5715001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7000" r="46089" b="14667"/>
            <a:stretch/>
          </p:blipFill>
          <p:spPr bwMode="auto">
            <a:xfrm>
              <a:off x="0" y="0"/>
              <a:ext cx="91440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715001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0577"/>
            <a:ext cx="2459567" cy="7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9" y="5990577"/>
            <a:ext cx="817037" cy="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1DAF-C670-4312-8710-803D516532DC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DEF0-2C3E-4450-836C-3B486C482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AA6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AA6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AA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AA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AA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19831"/>
            <a:ext cx="3629261" cy="1087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128108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rgbClr val="2F644B"/>
                </a:solidFill>
                <a:latin typeface="Franklin Gothic Heavy" panose="020B0903020102020204" pitchFamily="34" charset="0"/>
                <a:ea typeface="Open Sans" panose="020B0604020202020204" charset="0"/>
                <a:cs typeface="Open Sans" panose="020B0604020202020204" charset="0"/>
              </a:rPr>
              <a:t>Community</a:t>
            </a:r>
            <a:br>
              <a:rPr lang="en-US" sz="6000" dirty="0">
                <a:solidFill>
                  <a:srgbClr val="2F644B"/>
                </a:solidFill>
                <a:latin typeface="Franklin Gothic Heavy" panose="020B0903020102020204" pitchFamily="3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6000" dirty="0">
                <a:solidFill>
                  <a:srgbClr val="2F644B"/>
                </a:solidFill>
                <a:latin typeface="Franklin Gothic Heavy" panose="020B0903020102020204" pitchFamily="34" charset="0"/>
                <a:ea typeface="Open Sans" panose="020B0604020202020204" charset="0"/>
                <a:cs typeface="Open Sans" panose="020B0604020202020204" charset="0"/>
              </a:rPr>
              <a:t>Stigma Reduction Program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3505201"/>
            <a:ext cx="8945880" cy="83868"/>
            <a:chOff x="838200" y="2628900"/>
            <a:chExt cx="7010400" cy="107950"/>
          </a:xfrm>
        </p:grpSpPr>
        <p:sp>
          <p:nvSpPr>
            <p:cNvPr id="18" name="Rectangle 17"/>
            <p:cNvSpPr/>
            <p:nvPr/>
          </p:nvSpPr>
          <p:spPr>
            <a:xfrm>
              <a:off x="838200" y="2628900"/>
              <a:ext cx="1752600" cy="107950"/>
            </a:xfrm>
            <a:prstGeom prst="rect">
              <a:avLst/>
            </a:prstGeom>
            <a:solidFill>
              <a:srgbClr val="00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800" y="2628900"/>
              <a:ext cx="1752600" cy="107950"/>
            </a:xfrm>
            <a:prstGeom prst="rect">
              <a:avLst/>
            </a:prstGeom>
            <a:solidFill>
              <a:srgbClr val="9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3400" y="2628900"/>
              <a:ext cx="1752600" cy="107950"/>
            </a:xfrm>
            <a:prstGeom prst="rect">
              <a:avLst/>
            </a:prstGeom>
            <a:solidFill>
              <a:srgbClr val="368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2628900"/>
              <a:ext cx="1752600" cy="107950"/>
            </a:xfrm>
            <a:prstGeom prst="rect">
              <a:avLst/>
            </a:prstGeom>
            <a:solidFill>
              <a:srgbClr val="BD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40" y="4481732"/>
            <a:ext cx="1143000" cy="1163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1B68DA-2719-459A-B690-6CD31F6E2D01}"/>
              </a:ext>
            </a:extLst>
          </p:cNvPr>
          <p:cNvSpPr txBox="1"/>
          <p:nvPr/>
        </p:nvSpPr>
        <p:spPr>
          <a:xfrm>
            <a:off x="7010400" y="4822638"/>
            <a:ext cx="505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Franklin Gothic Medium" panose="020B0603020102020204" pitchFamily="34" charset="0"/>
              </a:rPr>
              <a:t>Hamilton County Public Health</a:t>
            </a:r>
          </a:p>
          <a:p>
            <a:pPr algn="r"/>
            <a:r>
              <a:rPr lang="en-US" sz="2400" b="1" dirty="0">
                <a:latin typeface="Franklin Gothic Medium" panose="020B0603020102020204" pitchFamily="34" charset="0"/>
              </a:rPr>
              <a:t>Harm Reduction Division</a:t>
            </a:r>
          </a:p>
          <a:p>
            <a:pPr algn="r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30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9600" y="762000"/>
            <a:ext cx="7528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0067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2209800"/>
            <a:ext cx="7010400" cy="83867"/>
            <a:chOff x="838200" y="2628900"/>
            <a:chExt cx="7010400" cy="107950"/>
          </a:xfrm>
        </p:grpSpPr>
        <p:sp>
          <p:nvSpPr>
            <p:cNvPr id="8" name="Rectangle 7"/>
            <p:cNvSpPr/>
            <p:nvPr/>
          </p:nvSpPr>
          <p:spPr>
            <a:xfrm>
              <a:off x="838200" y="2628900"/>
              <a:ext cx="1752600" cy="107950"/>
            </a:xfrm>
            <a:prstGeom prst="rect">
              <a:avLst/>
            </a:prstGeom>
            <a:solidFill>
              <a:srgbClr val="00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2628900"/>
              <a:ext cx="1752600" cy="107950"/>
            </a:xfrm>
            <a:prstGeom prst="rect">
              <a:avLst/>
            </a:prstGeom>
            <a:solidFill>
              <a:srgbClr val="9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2628900"/>
              <a:ext cx="1752600" cy="107950"/>
            </a:xfrm>
            <a:prstGeom prst="rect">
              <a:avLst/>
            </a:prstGeom>
            <a:solidFill>
              <a:srgbClr val="368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2628900"/>
              <a:ext cx="1752600" cy="107950"/>
            </a:xfrm>
            <a:prstGeom prst="rect">
              <a:avLst/>
            </a:prstGeom>
            <a:solidFill>
              <a:srgbClr val="BD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9" y="5181600"/>
            <a:ext cx="3737621" cy="10805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9" y="5181601"/>
            <a:ext cx="1114661" cy="1080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6360" y="4847078"/>
            <a:ext cx="505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+mj-lt"/>
              </a:rPr>
              <a:t>Hamilton County Public Health</a:t>
            </a:r>
          </a:p>
          <a:p>
            <a:pPr algn="r"/>
            <a:r>
              <a:rPr lang="en-US" sz="2400" b="1" dirty="0">
                <a:latin typeface="+mj-lt"/>
              </a:rPr>
              <a:t>Harm Reduction Division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C5D6EC-9542-95BA-F3F3-59C6AE4DAE71}"/>
              </a:ext>
            </a:extLst>
          </p:cNvPr>
          <p:cNvSpPr txBox="1"/>
          <p:nvPr/>
        </p:nvSpPr>
        <p:spPr>
          <a:xfrm>
            <a:off x="2362200" y="3105834"/>
            <a:ext cx="7664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For follow-up questions after this meeting, please email Hannah Schilling at: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Hannah.schilling@hamilton-co.org</a:t>
            </a:r>
            <a:r>
              <a:rPr lang="en-US" sz="18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5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256" y="-9016"/>
            <a:ext cx="45720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Application Link</a:t>
            </a:r>
          </a:p>
        </p:txBody>
      </p:sp>
      <p:pic>
        <p:nvPicPr>
          <p:cNvPr id="3" name="Picture 2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DB5F7AFD-00C8-DBDE-BFCB-A5EF72242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064513" cy="4064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43FB8-0211-19C1-5491-B77F952A77D1}"/>
              </a:ext>
            </a:extLst>
          </p:cNvPr>
          <p:cNvSpPr txBox="1"/>
          <p:nvPr/>
        </p:nvSpPr>
        <p:spPr>
          <a:xfrm>
            <a:off x="5004056" y="534566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bit.ly/3LGyUJ7</a:t>
            </a:r>
          </a:p>
        </p:txBody>
      </p:sp>
    </p:spTree>
    <p:extLst>
      <p:ext uri="{BB962C8B-B14F-4D97-AF65-F5344CB8AC3E}">
        <p14:creationId xmlns:p14="http://schemas.microsoft.com/office/powerpoint/2010/main" val="31450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</p:spPr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10972800" cy="33829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Place peers in recovery from a substance use disorder as mentors with community partners, such as first responders, in Hamilton County to help reduced stigma and provide support</a:t>
            </a:r>
          </a:p>
        </p:txBody>
      </p:sp>
    </p:spTree>
    <p:extLst>
      <p:ext uri="{BB962C8B-B14F-4D97-AF65-F5344CB8AC3E}">
        <p14:creationId xmlns:p14="http://schemas.microsoft.com/office/powerpoint/2010/main" val="35467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73" y="1493836"/>
            <a:ext cx="10972800" cy="3382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Provide support to community partners in Hamilton County by connecting them with community members in recovery from a substance use disorder</a:t>
            </a:r>
          </a:p>
          <a:p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Build meaningful relationships between people with lived experience in recovery and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32014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Expectations for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5056"/>
            <a:ext cx="10972800" cy="4279944"/>
          </a:xfrm>
        </p:spPr>
        <p:txBody>
          <a:bodyPr>
            <a:normAutofit/>
          </a:bodyPr>
          <a:lstStyle/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position is NOT a care coordinator or case manager</a:t>
            </a:r>
          </a:p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experiences and story with partner site staff</a:t>
            </a:r>
          </a:p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 10 hours monthly for direct interactions with </a:t>
            </a:r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site</a:t>
            </a:r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</a:t>
            </a:r>
          </a:p>
          <a:p>
            <a:pPr lvl="3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include all shifts</a:t>
            </a:r>
          </a:p>
          <a:p>
            <a:pPr lvl="3">
              <a:lnSpc>
                <a:spcPct val="106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available for meals with partner site staff</a:t>
            </a:r>
          </a:p>
          <a:p>
            <a:pPr lvl="3">
              <a:lnSpc>
                <a:spcPct val="106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2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Expectations for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5056"/>
            <a:ext cx="10972800" cy="4279944"/>
          </a:xfrm>
        </p:spPr>
        <p:txBody>
          <a:bodyPr>
            <a:normAutofit/>
          </a:bodyPr>
          <a:lstStyle/>
          <a:p>
            <a:pPr lvl="2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hours and interactions with partner site staff in a system to be provided by HCPH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feedback to HCPH on experiences and interactions with partner site staff</a:t>
            </a:r>
            <a:endParaRPr lang="en-US" sz="2800" b="1" dirty="0">
              <a:solidFill>
                <a:schemeClr val="tx1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6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Expectations for Community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5056"/>
            <a:ext cx="10972800" cy="4432344"/>
          </a:xfrm>
        </p:spPr>
        <p:txBody>
          <a:bodyPr>
            <a:normAutofit/>
          </a:bodyPr>
          <a:lstStyle/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access to facilities and staff to peers assigned to partner sites</a:t>
            </a:r>
          </a:p>
          <a:p>
            <a:pPr lvl="3">
              <a:lnSpc>
                <a:spcPct val="106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include conversations, trainings, and meals</a:t>
            </a:r>
          </a:p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 in semi-annual addiction and recovery support specific trainings/educational sessions</a:t>
            </a:r>
          </a:p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ride along/shadowing opportunities for peers assigned to partner sites</a:t>
            </a:r>
          </a:p>
        </p:txBody>
      </p:sp>
    </p:spTree>
    <p:extLst>
      <p:ext uri="{BB962C8B-B14F-4D97-AF65-F5344CB8AC3E}">
        <p14:creationId xmlns:p14="http://schemas.microsoft.com/office/powerpoint/2010/main" val="17644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Heavy" panose="020B0903020102020204" pitchFamily="34" charset="0"/>
              </a:rPr>
              <a:t>Expectations for Community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5056"/>
            <a:ext cx="10972800" cy="4432344"/>
          </a:xfrm>
        </p:spPr>
        <p:txBody>
          <a:bodyPr>
            <a:normAutofit/>
          </a:bodyPr>
          <a:lstStyle/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available to patients and public, addiction and recovery resources</a:t>
            </a:r>
          </a:p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Utilizing resources provided by peers, provide referrals to services and treatment to patients/public</a:t>
            </a:r>
          </a:p>
          <a:p>
            <a:pPr lvl="2"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feedback to HCPH on program and assigned peer</a:t>
            </a:r>
          </a:p>
          <a:p>
            <a:pPr lvl="3">
              <a:lnSpc>
                <a:spcPct val="106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experiences with HCPH around working with people with a SUD. </a:t>
            </a:r>
          </a:p>
          <a:p>
            <a:pPr lvl="3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challenges you see?</a:t>
            </a:r>
          </a:p>
        </p:txBody>
      </p:sp>
    </p:spTree>
    <p:extLst>
      <p:ext uri="{BB962C8B-B14F-4D97-AF65-F5344CB8AC3E}">
        <p14:creationId xmlns:p14="http://schemas.microsoft.com/office/powerpoint/2010/main" val="33483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012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Compensation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11252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For your time and commitment participants will be provided a $10,000.00 stipend for one year of work – to be paid in monthly installments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6012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rgbClr val="2F644B"/>
                </a:solidFill>
                <a:latin typeface="Franklin Gothic Heavy" panose="020B0903020102020204" pitchFamily="34" charset="0"/>
                <a:cs typeface="Tunga" pitchFamily="34" charset="0"/>
              </a:rPr>
              <a:t>Next Steps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106680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Those interested in applying to participate in this program should complete the online application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Selected candidates will be asked to participate in a short interview with program staff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The application link will be provided at the end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993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14224</TotalTime>
  <Words>446</Words>
  <Application>Microsoft Office PowerPoint</Application>
  <PresentationFormat>Widescreen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Heavy</vt:lpstr>
      <vt:lpstr>Franklin Gothic Medium</vt:lpstr>
      <vt:lpstr>Open Sans</vt:lpstr>
      <vt:lpstr>Office Theme</vt:lpstr>
      <vt:lpstr>PowerPoint Presentation</vt:lpstr>
      <vt:lpstr>Program Overview</vt:lpstr>
      <vt:lpstr>Program Goals</vt:lpstr>
      <vt:lpstr>Expectations for Peers</vt:lpstr>
      <vt:lpstr>Expectations for Peers</vt:lpstr>
      <vt:lpstr>Expectations for Community Partners</vt:lpstr>
      <vt:lpstr>Expectations for Community Partners</vt:lpstr>
      <vt:lpstr>Compensation</vt:lpstr>
      <vt:lpstr>Next Steps</vt:lpstr>
      <vt:lpstr>PowerPoint Presentation</vt:lpstr>
      <vt:lpstr>Application Link</vt:lpstr>
    </vt:vector>
  </TitlesOfParts>
  <Company>Hamilton County Health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Advocate Program</dc:title>
  <dc:creator>Kepf, Eric</dc:creator>
  <cp:lastModifiedBy>Graham, Philip</cp:lastModifiedBy>
  <cp:revision>948</cp:revision>
  <cp:lastPrinted>2021-02-10T14:32:21Z</cp:lastPrinted>
  <dcterms:created xsi:type="dcterms:W3CDTF">2006-06-12T17:54:45Z</dcterms:created>
  <dcterms:modified xsi:type="dcterms:W3CDTF">2022-05-23T19:31:36Z</dcterms:modified>
</cp:coreProperties>
</file>